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34"/>
  </p:notesMasterIdLst>
  <p:handoutMasterIdLst>
    <p:handoutMasterId r:id="rId35"/>
  </p:handoutMasterIdLst>
  <p:sldIdLst>
    <p:sldId id="620" r:id="rId11"/>
    <p:sldId id="621" r:id="rId12"/>
    <p:sldId id="443" r:id="rId13"/>
    <p:sldId id="446" r:id="rId14"/>
    <p:sldId id="447" r:id="rId15"/>
    <p:sldId id="448" r:id="rId16"/>
    <p:sldId id="455" r:id="rId17"/>
    <p:sldId id="622" r:id="rId18"/>
    <p:sldId id="623" r:id="rId19"/>
    <p:sldId id="624" r:id="rId20"/>
    <p:sldId id="625" r:id="rId21"/>
    <p:sldId id="626" r:id="rId22"/>
    <p:sldId id="627" r:id="rId23"/>
    <p:sldId id="628" r:id="rId24"/>
    <p:sldId id="656" r:id="rId25"/>
    <p:sldId id="657" r:id="rId26"/>
    <p:sldId id="687" r:id="rId27"/>
    <p:sldId id="720" r:id="rId28"/>
    <p:sldId id="737" r:id="rId29"/>
    <p:sldId id="738" r:id="rId30"/>
    <p:sldId id="739" r:id="rId31"/>
    <p:sldId id="457" r:id="rId32"/>
    <p:sldId id="458" r:id="rId33"/>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Montserrat" panose="00000500000000000000" pitchFamily="2" charset="0"/>
      <p:regular r:id="rId40"/>
      <p:bold r:id="rId41"/>
      <p:italic r:id="rId42"/>
      <p:boldItalic r:id="rId43"/>
    </p:embeddedFont>
    <p:embeddedFont>
      <p:font typeface="Montserrat Bold" panose="00000800000000000000" charset="0"/>
      <p:bold r:id="rId44"/>
      <p:italic r:id="rId45"/>
      <p:boldItalic r:id="rId46"/>
    </p:embeddedFont>
    <p:embeddedFont>
      <p:font typeface="Montserrat ExtraBold" panose="00000900000000000000" pitchFamily="2" charset="0"/>
      <p:bold r:id="rId47"/>
      <p:italic r:id="rId48"/>
      <p:boldItalic r:id="rId49"/>
    </p:embeddedFont>
    <p:embeddedFont>
      <p:font typeface="Montserrat Light" panose="00000400000000000000" pitchFamily="2" charset="0"/>
      <p:regular r:id="rId50"/>
      <p:italic r:id="rId51"/>
    </p:embeddedFont>
    <p:embeddedFont>
      <p:font typeface="Montserrat Medium" panose="00000600000000000000" pitchFamily="2" charset="0"/>
      <p:regular r:id="rId52"/>
      <p:italic r:id="rId53"/>
    </p:embeddedFont>
    <p:embeddedFont>
      <p:font typeface="Montserrat SemiBold" panose="00000700000000000000" pitchFamily="2" charset="0"/>
      <p:regular r:id="rId54"/>
      <p:bold r:id="rId55"/>
      <p:italic r:id="rId56"/>
      <p:boldItalic r:id="rId57"/>
    </p:embeddedFont>
    <p:embeddedFont>
      <p:font typeface="Open Sans Light" panose="020B0306030504020204" pitchFamily="34" charset="0"/>
      <p:regular r:id="rId58"/>
      <p:italic r:id="rId59"/>
    </p:embeddedFont>
  </p:embeddedFontLst>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Presentación" id="{5BA007A6-4105-423C-ACF2-1C0F535E3E73}">
          <p14:sldIdLst>
            <p14:sldId id="621"/>
            <p14:sldId id="443"/>
            <p14:sldId id="446"/>
            <p14:sldId id="447"/>
            <p14:sldId id="448"/>
            <p14:sldId id="455"/>
            <p14:sldId id="622"/>
            <p14:sldId id="623"/>
          </p14:sldIdLst>
        </p14:section>
        <p14:section name="Herramientas" id="{3A3AA6E8-C824-4E2A-9901-53B3667AC9E4}">
          <p14:sldIdLst>
            <p14:sldId id="624"/>
            <p14:sldId id="625"/>
            <p14:sldId id="626"/>
            <p14:sldId id="627"/>
          </p14:sldIdLst>
        </p14:section>
        <p14:section name="Agenda" id="{C2DC0635-E46B-4064-807C-878478A5C54C}">
          <p14:sldIdLst>
            <p14:sldId id="628"/>
            <p14:sldId id="656"/>
            <p14:sldId id="657"/>
            <p14:sldId id="687"/>
            <p14:sldId id="720"/>
            <p14:sldId id="737"/>
            <p14:sldId id="738"/>
            <p14:sldId id="739"/>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73" autoAdjust="0"/>
    <p:restoredTop sz="94660"/>
  </p:normalViewPr>
  <p:slideViewPr>
    <p:cSldViewPr snapToGrid="0">
      <p:cViewPr varScale="1">
        <p:scale>
          <a:sx n="103" d="100"/>
          <a:sy n="103" d="100"/>
        </p:scale>
        <p:origin x="114" y="216"/>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0.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gs" Target="tags/tag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11/11/2022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565926"/>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280229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1613056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image" Target="../media/image1.png"/><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image" Target="../media/image1.png"/><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theme" Target="../theme/theme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image" Target="../media/image1.png"/><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theme" Target="../theme/theme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theme" Target="../theme/theme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8" Type="http://schemas.openxmlformats.org/officeDocument/2006/relationships/slideLayout" Target="../slideLayouts/slideLayout111.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20" Type="http://schemas.openxmlformats.org/officeDocument/2006/relationships/slideLayout" Target="../slideLayouts/slideLayout123.xml"/><Relationship Id="rId41"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5"/>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2" r:id="rId19"/>
    <p:sldLayoutId id="2147483933" r:id="rId20"/>
    <p:sldLayoutId id="2147483934" r:id="rId21"/>
    <p:sldLayoutId id="2147483935" r:id="rId22"/>
    <p:sldLayoutId id="2147483936"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Herramientas</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Material que vamos a emplear durante el curso</a:t>
            </a:r>
          </a:p>
        </p:txBody>
      </p:sp>
    </p:spTree>
    <p:extLst>
      <p:ext uri="{BB962C8B-B14F-4D97-AF65-F5344CB8AC3E}">
        <p14:creationId xmlns:p14="http://schemas.microsoft.com/office/powerpoint/2010/main" val="3908983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040313" cy="1336352"/>
          </a:xfrm>
        </p:spPr>
        <p:txBody>
          <a:bodyPr/>
          <a:lstStyle/>
          <a:p>
            <a:r>
              <a:rPr lang="es-ES"/>
              <a:t>Visual Studio 2022</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900804"/>
            <a:ext cx="4345549" cy="651610"/>
          </a:xfrm>
        </p:spPr>
        <p:txBody>
          <a:bodyPr/>
          <a:lstStyle/>
          <a:p>
            <a:r>
              <a:rPr lang="es-ES"/>
              <a:t>El IDE oficial de Microsoft más potente </a:t>
            </a:r>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6" y="3719804"/>
            <a:ext cx="4108644" cy="2625434"/>
          </a:xfrm>
        </p:spPr>
        <p:txBody>
          <a:bodyPr/>
          <a:lstStyle/>
          <a:p>
            <a:r>
              <a:rPr lang="es-ES" sz="2400" dirty="0"/>
              <a:t>Productivo</a:t>
            </a:r>
          </a:p>
          <a:p>
            <a:r>
              <a:rPr lang="es-ES" sz="2400" dirty="0"/>
              <a:t>Moderno</a:t>
            </a:r>
          </a:p>
          <a:p>
            <a:r>
              <a:rPr lang="es-ES" sz="2400" dirty="0"/>
              <a:t>Innovador</a:t>
            </a:r>
          </a:p>
          <a:p>
            <a:r>
              <a:rPr lang="es-ES" sz="2400" dirty="0"/>
              <a:t>Incluye el SDK de .NET 6</a:t>
            </a:r>
          </a:p>
          <a:p>
            <a:r>
              <a:rPr lang="es-ES" sz="2400" dirty="0"/>
              <a:t>Interfaz intuitiva y potente</a:t>
            </a:r>
          </a:p>
        </p:txBody>
      </p:sp>
      <p:pic>
        <p:nvPicPr>
          <p:cNvPr id="3" name="Marcador de posición de imagen 2" descr="Captura de pantalla de computadora&#10;&#10;Descripción generada automáticamente">
            <a:extLst>
              <a:ext uri="{FF2B5EF4-FFF2-40B4-BE49-F238E27FC236}">
                <a16:creationId xmlns:a16="http://schemas.microsoft.com/office/drawing/2014/main" id="{24E45DE0-945F-F8BC-1A20-3C970EB25B1E}"/>
              </a:ext>
            </a:extLst>
          </p:cNvPr>
          <p:cNvPicPr>
            <a:picLocks noGrp="1" noChangeAspect="1"/>
          </p:cNvPicPr>
          <p:nvPr>
            <p:ph type="pic" sz="quarter" idx="15"/>
          </p:nvPr>
        </p:nvPicPr>
        <p:blipFill>
          <a:blip r:embed="rId2"/>
          <a:stretch>
            <a:fillRect/>
          </a:stretch>
        </p:blipFill>
        <p:spPr>
          <a:xfrm>
            <a:off x="5405535" y="1506375"/>
            <a:ext cx="6568413" cy="4060575"/>
          </a:xfrm>
        </p:spPr>
      </p:pic>
    </p:spTree>
    <p:extLst>
      <p:ext uri="{BB962C8B-B14F-4D97-AF65-F5344CB8AC3E}">
        <p14:creationId xmlns:p14="http://schemas.microsoft.com/office/powerpoint/2010/main" val="2893861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4"/>
            <a:ext cx="4345549" cy="1227039"/>
          </a:xfrm>
        </p:spPr>
        <p:txBody>
          <a:bodyPr/>
          <a:lstStyle/>
          <a:p>
            <a:r>
              <a:rPr lang="es-ES"/>
              <a:t>Visual Studio Code</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900804"/>
            <a:ext cx="4345549" cy="651610"/>
          </a:xfrm>
        </p:spPr>
        <p:txBody>
          <a:bodyPr/>
          <a:lstStyle/>
          <a:p>
            <a:r>
              <a:rPr lang="es-ES" dirty="0"/>
              <a:t>El IDE oficial de Microsoft para los amantes del Open </a:t>
            </a:r>
            <a:r>
              <a:rPr lang="es-ES" dirty="0" err="1"/>
              <a:t>Source</a:t>
            </a:r>
            <a:endParaRPr lang="es-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5" y="3719804"/>
            <a:ext cx="4345019" cy="2625434"/>
          </a:xfrm>
        </p:spPr>
        <p:txBody>
          <a:bodyPr/>
          <a:lstStyle/>
          <a:p>
            <a:r>
              <a:rPr lang="es-ES" sz="2400" dirty="0"/>
              <a:t>Multiplataforma</a:t>
            </a:r>
          </a:p>
          <a:p>
            <a:r>
              <a:rPr lang="es-ES" sz="2400" dirty="0"/>
              <a:t>Open </a:t>
            </a:r>
            <a:r>
              <a:rPr lang="es-ES" sz="2400" dirty="0" err="1"/>
              <a:t>Source</a:t>
            </a:r>
            <a:endParaRPr lang="es-ES" sz="2400" dirty="0"/>
          </a:p>
          <a:p>
            <a:r>
              <a:rPr lang="es-ES" sz="2400" dirty="0"/>
              <a:t>Multitud de extensiones</a:t>
            </a:r>
          </a:p>
          <a:p>
            <a:r>
              <a:rPr lang="es-ES" sz="2400" dirty="0"/>
              <a:t>El SDK de .NET 6 se instala por separado</a:t>
            </a:r>
          </a:p>
          <a:p>
            <a:r>
              <a:rPr lang="es-ES" sz="2400" dirty="0"/>
              <a:t>Uso extensivo del terminal de comandos</a:t>
            </a:r>
          </a:p>
        </p:txBody>
      </p:sp>
      <p:pic>
        <p:nvPicPr>
          <p:cNvPr id="9" name="Marcador de posición de imagen 8" descr="Interfaz de usuario gráfica, Texto&#10;&#10;Descripción generada automáticamente">
            <a:extLst>
              <a:ext uri="{FF2B5EF4-FFF2-40B4-BE49-F238E27FC236}">
                <a16:creationId xmlns:a16="http://schemas.microsoft.com/office/drawing/2014/main" id="{FC23F51F-4279-A914-B96E-2E7C246ADC57}"/>
              </a:ext>
            </a:extLst>
          </p:cNvPr>
          <p:cNvPicPr>
            <a:picLocks noGrp="1" noChangeAspect="1"/>
          </p:cNvPicPr>
          <p:nvPr>
            <p:ph type="pic" sz="quarter" idx="15"/>
          </p:nvPr>
        </p:nvPicPr>
        <p:blipFill>
          <a:blip r:embed="rId2"/>
          <a:stretch>
            <a:fillRect/>
          </a:stretch>
        </p:blipFill>
        <p:spPr>
          <a:xfrm>
            <a:off x="5406099" y="1025065"/>
            <a:ext cx="6423384" cy="5054698"/>
          </a:xfrm>
        </p:spPr>
      </p:pic>
    </p:spTree>
    <p:extLst>
      <p:ext uri="{BB962C8B-B14F-4D97-AF65-F5344CB8AC3E}">
        <p14:creationId xmlns:p14="http://schemas.microsoft.com/office/powerpoint/2010/main" val="1033272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4345549" cy="714312"/>
          </a:xfrm>
        </p:spPr>
        <p:txBody>
          <a:bodyPr/>
          <a:lstStyle/>
          <a:p>
            <a:r>
              <a:rPr lang="es-ES" dirty="0"/>
              <a:t>Email</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644440"/>
            <a:ext cx="4345549" cy="651610"/>
          </a:xfrm>
        </p:spPr>
        <p:txBody>
          <a:bodyPr/>
          <a:lstStyle/>
          <a:p>
            <a:r>
              <a:rPr lang="en-US" dirty="0"/>
              <a:t>¡N</a:t>
            </a:r>
            <a:r>
              <a:rPr lang="es-ES" dirty="0"/>
              <a:t>o os quedéis con dudas!</a:t>
            </a:r>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3271934"/>
            <a:ext cx="5185304" cy="447869"/>
          </a:xfrm>
        </p:spPr>
        <p:txBody>
          <a:bodyPr/>
          <a:lstStyle/>
          <a:p>
            <a:r>
              <a:rPr lang="es-ES" sz="2000" dirty="0"/>
              <a:t>gonzalo.bermejo@plainconcepts.com</a:t>
            </a:r>
          </a:p>
        </p:txBody>
      </p:sp>
      <p:pic>
        <p:nvPicPr>
          <p:cNvPr id="13" name="Marcador de posición de imagen 12" descr="Diario antiguo cubierto con sobres">
            <a:extLst>
              <a:ext uri="{FF2B5EF4-FFF2-40B4-BE49-F238E27FC236}">
                <a16:creationId xmlns:a16="http://schemas.microsoft.com/office/drawing/2014/main" id="{DA6F9FDD-B778-C4DD-68AC-9FF00A06839D}"/>
              </a:ext>
            </a:extLst>
          </p:cNvPr>
          <p:cNvPicPr>
            <a:picLocks noGrp="1" noChangeAspect="1"/>
          </p:cNvPicPr>
          <p:nvPr>
            <p:ph type="pic" sz="quarter" idx="15"/>
          </p:nvPr>
        </p:nvPicPr>
        <p:blipFill>
          <a:blip r:embed="rId2"/>
          <a:srcRect l="9556" r="9556"/>
          <a:stretch>
            <a:fillRect/>
          </a:stretch>
        </p:blipFill>
        <p:spPr>
          <a:xfrm>
            <a:off x="6275916" y="1506375"/>
            <a:ext cx="5005388" cy="4827587"/>
          </a:xfrm>
        </p:spPr>
      </p:pic>
    </p:spTree>
    <p:extLst>
      <p:ext uri="{BB962C8B-B14F-4D97-AF65-F5344CB8AC3E}">
        <p14:creationId xmlns:p14="http://schemas.microsoft.com/office/powerpoint/2010/main" val="3791673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Introducción a .NET</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Por </a:t>
            </a:r>
            <a:r>
              <a:rPr lang="en-US" dirty="0" err="1"/>
              <a:t>qué</a:t>
            </a:r>
            <a:r>
              <a:rPr lang="en-US" dirty="0"/>
              <a:t> </a:t>
            </a:r>
            <a:r>
              <a:rPr lang="en-US" dirty="0" err="1"/>
              <a:t>emplear</a:t>
            </a:r>
            <a:r>
              <a:rPr lang="en-US" dirty="0"/>
              <a:t> .NET para </a:t>
            </a:r>
            <a:r>
              <a:rPr lang="en-US" dirty="0" err="1"/>
              <a:t>el</a:t>
            </a:r>
            <a:r>
              <a:rPr lang="en-US" dirty="0"/>
              <a:t> </a:t>
            </a:r>
            <a:r>
              <a:rPr lang="en-US" dirty="0" err="1"/>
              <a:t>desarrollo</a:t>
            </a:r>
            <a:r>
              <a:rPr lang="en-US" dirty="0"/>
              <a:t> de software</a:t>
            </a:r>
            <a:endParaRPr lang="en-ES" dirty="0"/>
          </a:p>
        </p:txBody>
      </p:sp>
    </p:spTree>
    <p:extLst>
      <p:ext uri="{BB962C8B-B14F-4D97-AF65-F5344CB8AC3E}">
        <p14:creationId xmlns:p14="http://schemas.microsoft.com/office/powerpoint/2010/main" val="1527697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8475371" cy="1351721"/>
          </a:xfrm>
        </p:spPr>
        <p:txBody>
          <a:bodyPr/>
          <a:lstStyle/>
          <a:p>
            <a:r>
              <a:rPr lang="es-ES" dirty="0"/>
              <a:t>Fundamentos de C#</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Repaso</a:t>
            </a:r>
            <a:r>
              <a:rPr lang="en-US" dirty="0"/>
              <a:t> a </a:t>
            </a:r>
            <a:r>
              <a:rPr lang="en-US" dirty="0" err="1"/>
              <a:t>los</a:t>
            </a:r>
            <a:r>
              <a:rPr lang="en-US" dirty="0"/>
              <a:t> </a:t>
            </a:r>
            <a:r>
              <a:rPr lang="en-US" dirty="0" err="1"/>
              <a:t>fundamentos</a:t>
            </a:r>
            <a:r>
              <a:rPr lang="en-US" dirty="0"/>
              <a:t> y </a:t>
            </a:r>
            <a:r>
              <a:rPr lang="en-US" dirty="0" err="1"/>
              <a:t>características</a:t>
            </a:r>
            <a:r>
              <a:rPr lang="en-US" dirty="0"/>
              <a:t> </a:t>
            </a:r>
            <a:r>
              <a:rPr lang="en-US" dirty="0" err="1"/>
              <a:t>nuevas</a:t>
            </a:r>
            <a:r>
              <a:rPr lang="en-US" dirty="0"/>
              <a:t> del </a:t>
            </a:r>
            <a:r>
              <a:rPr lang="en-US" dirty="0" err="1"/>
              <a:t>lenguaje</a:t>
            </a:r>
            <a:endParaRPr lang="en-ES" dirty="0"/>
          </a:p>
        </p:txBody>
      </p:sp>
    </p:spTree>
    <p:extLst>
      <p:ext uri="{BB962C8B-B14F-4D97-AF65-F5344CB8AC3E}">
        <p14:creationId xmlns:p14="http://schemas.microsoft.com/office/powerpoint/2010/main" val="371839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Introducción a Http API REST</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APIs HTTP Restful</a:t>
            </a:r>
            <a:endParaRPr lang="en-ES" dirty="0"/>
          </a:p>
        </p:txBody>
      </p:sp>
    </p:spTree>
    <p:extLst>
      <p:ext uri="{BB962C8B-B14F-4D97-AF65-F5344CB8AC3E}">
        <p14:creationId xmlns:p14="http://schemas.microsoft.com/office/powerpoint/2010/main" val="34899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Fundamentos de ASP.NET Core</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Desarrollo de APIs HTTP Restful con ASP.NET Core</a:t>
            </a:r>
            <a:endParaRPr lang="en-ES" dirty="0"/>
          </a:p>
        </p:txBody>
      </p:sp>
    </p:spTree>
    <p:extLst>
      <p:ext uri="{BB962C8B-B14F-4D97-AF65-F5344CB8AC3E}">
        <p14:creationId xmlns:p14="http://schemas.microsoft.com/office/powerpoint/2010/main" val="235517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ASP.NET Core MVC</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del patron MVC </a:t>
            </a:r>
            <a:r>
              <a:rPr lang="en-US" dirty="0" err="1"/>
              <a:t>en</a:t>
            </a:r>
            <a:r>
              <a:rPr lang="en-US" dirty="0"/>
              <a:t> ASP.NET Core</a:t>
            </a:r>
            <a:endParaRPr lang="en-ES" dirty="0"/>
          </a:p>
        </p:txBody>
      </p:sp>
    </p:spTree>
    <p:extLst>
      <p:ext uri="{BB962C8B-B14F-4D97-AF65-F5344CB8AC3E}">
        <p14:creationId xmlns:p14="http://schemas.microsoft.com/office/powerpoint/2010/main" val="225821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Acceso a Datos mediante ORM</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Descripción</a:t>
            </a:r>
            <a:r>
              <a:rPr lang="en-US" dirty="0"/>
              <a:t> de </a:t>
            </a:r>
            <a:r>
              <a:rPr lang="en-US" dirty="0" err="1"/>
              <a:t>los</a:t>
            </a:r>
            <a:r>
              <a:rPr lang="en-US" dirty="0"/>
              <a:t> ORMs </a:t>
            </a:r>
            <a:r>
              <a:rPr lang="en-US" dirty="0" err="1"/>
              <a:t>como</a:t>
            </a:r>
            <a:r>
              <a:rPr lang="en-US" dirty="0"/>
              <a:t> </a:t>
            </a:r>
            <a:r>
              <a:rPr lang="en-US" dirty="0" err="1"/>
              <a:t>tecnología</a:t>
            </a:r>
            <a:r>
              <a:rPr lang="en-US" dirty="0"/>
              <a:t> de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3530601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0929EBF-2631-0045-BA6D-1F7315CED3F0}"/>
              </a:ext>
            </a:extLst>
          </p:cNvPr>
          <p:cNvSpPr>
            <a:spLocks noGrp="1"/>
          </p:cNvSpPr>
          <p:nvPr>
            <p:ph type="body" sz="quarter" idx="11"/>
          </p:nvPr>
        </p:nvSpPr>
        <p:spPr>
          <a:xfrm>
            <a:off x="4007262" y="1412047"/>
            <a:ext cx="7644268" cy="725556"/>
          </a:xfrm>
        </p:spPr>
        <p:txBody>
          <a:bodyPr/>
          <a:lstStyle/>
          <a:p>
            <a:r>
              <a:rPr lang="en-US" dirty="0"/>
              <a:t>Gonzalo Bermejo Chacón</a:t>
            </a:r>
            <a:endParaRPr lang="es-ES" dirty="0"/>
          </a:p>
        </p:txBody>
      </p:sp>
      <p:sp>
        <p:nvSpPr>
          <p:cNvPr id="3" name="Marcador de texto 2">
            <a:extLst>
              <a:ext uri="{FF2B5EF4-FFF2-40B4-BE49-F238E27FC236}">
                <a16:creationId xmlns:a16="http://schemas.microsoft.com/office/drawing/2014/main" id="{095D7CE4-BC2D-3641-83B4-3B8E0C324921}"/>
              </a:ext>
            </a:extLst>
          </p:cNvPr>
          <p:cNvSpPr>
            <a:spLocks noGrp="1"/>
          </p:cNvSpPr>
          <p:nvPr>
            <p:ph type="body" sz="quarter" idx="12"/>
          </p:nvPr>
        </p:nvSpPr>
        <p:spPr>
          <a:xfrm>
            <a:off x="4007262" y="2464905"/>
            <a:ext cx="7260397" cy="487017"/>
          </a:xfrm>
        </p:spPr>
        <p:txBody>
          <a:bodyPr/>
          <a:lstStyle/>
          <a:p>
            <a:r>
              <a:rPr lang="en-US" dirty="0"/>
              <a:t>Software Development Engineer</a:t>
            </a:r>
            <a:endParaRPr lang="es-ES" dirty="0"/>
          </a:p>
        </p:txBody>
      </p:sp>
      <p:sp>
        <p:nvSpPr>
          <p:cNvPr id="5" name="Marcador de texto 4">
            <a:extLst>
              <a:ext uri="{FF2B5EF4-FFF2-40B4-BE49-F238E27FC236}">
                <a16:creationId xmlns:a16="http://schemas.microsoft.com/office/drawing/2014/main" id="{4FE8CDBD-0504-A843-8226-DFCD37F15C85}"/>
              </a:ext>
            </a:extLst>
          </p:cNvPr>
          <p:cNvSpPr>
            <a:spLocks noGrp="1"/>
          </p:cNvSpPr>
          <p:nvPr>
            <p:ph type="body" sz="quarter" idx="14"/>
          </p:nvPr>
        </p:nvSpPr>
        <p:spPr>
          <a:xfrm>
            <a:off x="4005573" y="5546057"/>
            <a:ext cx="7129050" cy="625760"/>
          </a:xfrm>
        </p:spPr>
        <p:txBody>
          <a:bodyPr/>
          <a:lstStyle/>
          <a:p>
            <a:r>
              <a:rPr lang="en-US" dirty="0"/>
              <a:t>gonzalo.bermejo@plainconcepts.com</a:t>
            </a:r>
          </a:p>
          <a:p>
            <a:r>
              <a:rPr lang="en-US" dirty="0"/>
              <a:t>github.com/gonzalo17b</a:t>
            </a:r>
          </a:p>
          <a:p>
            <a:endParaRPr lang="es-ES" dirty="0"/>
          </a:p>
        </p:txBody>
      </p:sp>
      <p:sp>
        <p:nvSpPr>
          <p:cNvPr id="6" name="Marcador de texto 5">
            <a:extLst>
              <a:ext uri="{FF2B5EF4-FFF2-40B4-BE49-F238E27FC236}">
                <a16:creationId xmlns:a16="http://schemas.microsoft.com/office/drawing/2014/main" id="{84A94C6A-C787-C945-B663-408E962B737C}"/>
              </a:ext>
            </a:extLst>
          </p:cNvPr>
          <p:cNvSpPr>
            <a:spLocks noGrp="1"/>
          </p:cNvSpPr>
          <p:nvPr>
            <p:ph type="body" sz="quarter" idx="15"/>
          </p:nvPr>
        </p:nvSpPr>
        <p:spPr>
          <a:xfrm>
            <a:off x="4005575" y="3066861"/>
            <a:ext cx="7129048" cy="2379092"/>
          </a:xfrm>
        </p:spPr>
        <p:txBody>
          <a:bodyPr/>
          <a:lstStyle/>
          <a:p>
            <a:r>
              <a:rPr lang="en-US" dirty="0" err="1"/>
              <a:t>Ingeniero</a:t>
            </a:r>
            <a:r>
              <a:rPr lang="en-US" dirty="0"/>
              <a:t> de </a:t>
            </a:r>
            <a:r>
              <a:rPr lang="en-US" dirty="0" err="1"/>
              <a:t>desarrollo</a:t>
            </a:r>
            <a:r>
              <a:rPr lang="en-US" dirty="0"/>
              <a:t> de software </a:t>
            </a:r>
            <a:r>
              <a:rPr lang="en-US" dirty="0" err="1"/>
              <a:t>desde</a:t>
            </a:r>
            <a:r>
              <a:rPr lang="en-US" dirty="0"/>
              <a:t> 2015, </a:t>
            </a:r>
            <a:r>
              <a:rPr lang="en-US" dirty="0" err="1"/>
              <a:t>en</a:t>
            </a:r>
            <a:r>
              <a:rPr lang="en-US" dirty="0"/>
              <a:t> Plain Concepts </a:t>
            </a:r>
            <a:r>
              <a:rPr lang="en-US" dirty="0" err="1"/>
              <a:t>desde</a:t>
            </a:r>
            <a:r>
              <a:rPr lang="en-US" dirty="0"/>
              <a:t> 2021. </a:t>
            </a:r>
            <a:r>
              <a:rPr lang="en-US" dirty="0" err="1"/>
              <a:t>Formado</a:t>
            </a:r>
            <a:r>
              <a:rPr lang="en-US" dirty="0"/>
              <a:t> </a:t>
            </a:r>
            <a:r>
              <a:rPr lang="en-US" dirty="0" err="1"/>
              <a:t>como</a:t>
            </a:r>
            <a:r>
              <a:rPr lang="en-US" dirty="0"/>
              <a:t> </a:t>
            </a:r>
            <a:r>
              <a:rPr lang="en-US" dirty="0" err="1"/>
              <a:t>Ingeniero</a:t>
            </a:r>
            <a:r>
              <a:rPr lang="en-US" dirty="0"/>
              <a:t> de </a:t>
            </a:r>
            <a:r>
              <a:rPr lang="en-US" dirty="0" err="1"/>
              <a:t>Telecomunicaciones</a:t>
            </a:r>
            <a:r>
              <a:rPr lang="en-US" dirty="0"/>
              <a:t> </a:t>
            </a:r>
            <a:r>
              <a:rPr lang="en-US" dirty="0" err="1"/>
              <a:t>en</a:t>
            </a:r>
            <a:r>
              <a:rPr lang="en-US" dirty="0"/>
              <a:t> la Universidad </a:t>
            </a:r>
            <a:r>
              <a:rPr lang="en-US" dirty="0" err="1"/>
              <a:t>Politécnica</a:t>
            </a:r>
            <a:r>
              <a:rPr lang="en-US" dirty="0"/>
              <a:t> de Cuenca. </a:t>
            </a:r>
            <a:r>
              <a:rPr lang="es-ES" dirty="0"/>
              <a:t>Disfruto creando software eficiente, elegante y mantenible</a:t>
            </a:r>
          </a:p>
          <a:p>
            <a:r>
              <a:rPr lang="en-US" dirty="0"/>
              <a:t>Me </a:t>
            </a:r>
            <a:r>
              <a:rPr lang="en-US" dirty="0" err="1"/>
              <a:t>encanta</a:t>
            </a:r>
            <a:r>
              <a:rPr lang="en-US" dirty="0"/>
              <a:t> </a:t>
            </a:r>
            <a:r>
              <a:rPr lang="en-US" dirty="0" err="1"/>
              <a:t>viajar</a:t>
            </a:r>
            <a:r>
              <a:rPr lang="en-US" dirty="0"/>
              <a:t>, </a:t>
            </a:r>
            <a:r>
              <a:rPr lang="en-US" dirty="0" err="1"/>
              <a:t>practicar</a:t>
            </a:r>
            <a:r>
              <a:rPr lang="en-US" dirty="0"/>
              <a:t> </a:t>
            </a:r>
            <a:r>
              <a:rPr lang="en-US" dirty="0" err="1"/>
              <a:t>cualquier</a:t>
            </a:r>
            <a:r>
              <a:rPr lang="en-US" dirty="0"/>
              <a:t> </a:t>
            </a:r>
            <a:r>
              <a:rPr lang="en-US" dirty="0" err="1"/>
              <a:t>tipo</a:t>
            </a:r>
            <a:r>
              <a:rPr lang="en-US" dirty="0"/>
              <a:t> de </a:t>
            </a:r>
            <a:r>
              <a:rPr lang="en-US" dirty="0" err="1"/>
              <a:t>deporte</a:t>
            </a:r>
            <a:r>
              <a:rPr lang="en-US" dirty="0"/>
              <a:t> y pasar </a:t>
            </a:r>
            <a:r>
              <a:rPr lang="en-US" dirty="0" err="1"/>
              <a:t>tiempo</a:t>
            </a:r>
            <a:r>
              <a:rPr lang="en-US" dirty="0"/>
              <a:t> con mi </a:t>
            </a:r>
            <a:r>
              <a:rPr lang="en-US" dirty="0" err="1"/>
              <a:t>familia</a:t>
            </a:r>
            <a:r>
              <a:rPr lang="en-US" dirty="0"/>
              <a:t>.</a:t>
            </a:r>
          </a:p>
          <a:p>
            <a:r>
              <a:rPr lang="en-US" dirty="0" err="1"/>
              <a:t>En</a:t>
            </a:r>
            <a:r>
              <a:rPr lang="en-US" dirty="0"/>
              <a:t> mi </a:t>
            </a:r>
            <a:r>
              <a:rPr lang="en-US" dirty="0" err="1"/>
              <a:t>tiempo</a:t>
            </a:r>
            <a:r>
              <a:rPr lang="en-US"/>
              <a:t> libre </a:t>
            </a:r>
            <a:r>
              <a:rPr lang="en-US" dirty="0" err="1"/>
              <a:t>leo</a:t>
            </a:r>
            <a:r>
              <a:rPr lang="en-US" dirty="0"/>
              <a:t> </a:t>
            </a:r>
            <a:r>
              <a:rPr lang="en-US" dirty="0" err="1"/>
              <a:t>sobre</a:t>
            </a:r>
            <a:r>
              <a:rPr lang="en-US" dirty="0"/>
              <a:t> </a:t>
            </a:r>
            <a:r>
              <a:rPr lang="en-US" dirty="0" err="1"/>
              <a:t>inversiones</a:t>
            </a:r>
            <a:r>
              <a:rPr lang="en-US" dirty="0"/>
              <a:t>, </a:t>
            </a:r>
            <a:r>
              <a:rPr lang="en-US" dirty="0" err="1"/>
              <a:t>desarrollo</a:t>
            </a:r>
            <a:r>
              <a:rPr lang="en-US" dirty="0"/>
              <a:t> personal, </a:t>
            </a:r>
            <a:r>
              <a:rPr lang="en-US" dirty="0" err="1"/>
              <a:t>mundo</a:t>
            </a:r>
            <a:r>
              <a:rPr lang="en-US" dirty="0"/>
              <a:t> del motor y </a:t>
            </a:r>
            <a:r>
              <a:rPr lang="en-US" dirty="0" err="1"/>
              <a:t>tecnología</a:t>
            </a:r>
            <a:r>
              <a:rPr lang="en-US" dirty="0"/>
              <a:t>.</a:t>
            </a:r>
            <a:endParaRPr lang="es-ES" dirty="0"/>
          </a:p>
        </p:txBody>
      </p:sp>
      <p:pic>
        <p:nvPicPr>
          <p:cNvPr id="7" name="Imagen 6" descr="Hombre parado en un cuerpo de agua&#10;&#10;Descripción generada automáticamente">
            <a:extLst>
              <a:ext uri="{FF2B5EF4-FFF2-40B4-BE49-F238E27FC236}">
                <a16:creationId xmlns:a16="http://schemas.microsoft.com/office/drawing/2014/main" id="{97ABFD24-3A29-5E8C-ED45-D7129D96BAFC}"/>
              </a:ext>
            </a:extLst>
          </p:cNvPr>
          <p:cNvPicPr>
            <a:picLocks noChangeAspect="1"/>
          </p:cNvPicPr>
          <p:nvPr/>
        </p:nvPicPr>
        <p:blipFill rotWithShape="1">
          <a:blip r:embed="rId2"/>
          <a:srcRect l="22036" t="21675" r="27042" b="14132"/>
          <a:stretch/>
        </p:blipFill>
        <p:spPr>
          <a:xfrm>
            <a:off x="179625" y="2101228"/>
            <a:ext cx="3486010" cy="3295843"/>
          </a:xfrm>
          <a:prstGeom prst="rect">
            <a:avLst/>
          </a:prstGeom>
        </p:spPr>
      </p:pic>
    </p:spTree>
    <p:extLst>
      <p:ext uri="{BB962C8B-B14F-4D97-AF65-F5344CB8AC3E}">
        <p14:creationId xmlns:p14="http://schemas.microsoft.com/office/powerpoint/2010/main" val="1444623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Arquitectura de proyecto</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Descripción</a:t>
            </a:r>
            <a:r>
              <a:rPr lang="en-US" dirty="0"/>
              <a:t> de la </a:t>
            </a:r>
            <a:r>
              <a:rPr lang="en-US" dirty="0" err="1"/>
              <a:t>arquitectura</a:t>
            </a:r>
            <a:r>
              <a:rPr lang="en-US" dirty="0"/>
              <a:t> </a:t>
            </a:r>
            <a:r>
              <a:rPr lang="en-US" dirty="0" err="1"/>
              <a:t>por</a:t>
            </a:r>
            <a:r>
              <a:rPr lang="en-US" dirty="0"/>
              <a:t> </a:t>
            </a:r>
            <a:r>
              <a:rPr lang="en-US" dirty="0" err="1"/>
              <a:t>capas</a:t>
            </a:r>
            <a:endParaRPr lang="en-ES" dirty="0"/>
          </a:p>
        </p:txBody>
      </p:sp>
    </p:spTree>
    <p:extLst>
      <p:ext uri="{BB962C8B-B14F-4D97-AF65-F5344CB8AC3E}">
        <p14:creationId xmlns:p14="http://schemas.microsoft.com/office/powerpoint/2010/main" val="3613009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8540685" cy="1351721"/>
          </a:xfrm>
        </p:spPr>
        <p:txBody>
          <a:bodyPr/>
          <a:lstStyle/>
          <a:p>
            <a:r>
              <a:rPr lang="es-ES" dirty="0"/>
              <a:t>Test </a:t>
            </a:r>
            <a:r>
              <a:rPr lang="es-ES" dirty="0" err="1"/>
              <a:t>NetCore</a:t>
            </a:r>
            <a:r>
              <a:rPr lang="es-ES" dirty="0"/>
              <a:t> con </a:t>
            </a:r>
            <a:r>
              <a:rPr lang="es-ES" dirty="0" err="1"/>
              <a:t>XUnit</a:t>
            </a:r>
            <a:endParaRPr lang="es-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Test </a:t>
            </a:r>
            <a:r>
              <a:rPr lang="en-US" dirty="0" err="1"/>
              <a:t>unitarios</a:t>
            </a:r>
            <a:r>
              <a:rPr lang="en-US" dirty="0"/>
              <a:t> y test de </a:t>
            </a:r>
            <a:r>
              <a:rPr lang="en-US" dirty="0" err="1"/>
              <a:t>integración</a:t>
            </a:r>
            <a:endParaRPr lang="en-ES" dirty="0"/>
          </a:p>
        </p:txBody>
      </p:sp>
    </p:spTree>
    <p:extLst>
      <p:ext uri="{BB962C8B-B14F-4D97-AF65-F5344CB8AC3E}">
        <p14:creationId xmlns:p14="http://schemas.microsoft.com/office/powerpoint/2010/main" val="3698482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95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9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60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629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77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a:xfrm>
            <a:off x="4494882" y="-1"/>
            <a:ext cx="7697117" cy="6858001"/>
          </a:xfrm>
        </p:spPr>
      </p:sp>
      <p:sp>
        <p:nvSpPr>
          <p:cNvPr id="4" name="Title 3"/>
          <p:cNvSpPr>
            <a:spLocks noGrp="1"/>
          </p:cNvSpPr>
          <p:nvPr>
            <p:ph type="title"/>
          </p:nvPr>
        </p:nvSpPr>
        <p:spPr/>
        <p:txBody>
          <a:bodyPr/>
          <a:lstStyle/>
          <a:p>
            <a:r>
              <a:rPr lang="en-US" dirty="0"/>
              <a:t>¡Hola!</a:t>
            </a:r>
          </a:p>
        </p:txBody>
      </p:sp>
      <p:sp>
        <p:nvSpPr>
          <p:cNvPr id="10" name="TextBox 9"/>
          <p:cNvSpPr txBox="1"/>
          <p:nvPr/>
        </p:nvSpPr>
        <p:spPr>
          <a:xfrm>
            <a:off x="913015" y="2568432"/>
            <a:ext cx="3267098" cy="707886"/>
          </a:xfrm>
          <a:prstGeom prst="rect">
            <a:avLst/>
          </a:prstGeom>
          <a:noFill/>
        </p:spPr>
        <p:txBody>
          <a:bodyPr wrap="square" lIns="0" rIns="0" rtlCol="0">
            <a:spAutoFit/>
          </a:bodyPr>
          <a:lstStyle/>
          <a:p>
            <a:r>
              <a:rPr lang="en-US" sz="2000" dirty="0" err="1">
                <a:solidFill>
                  <a:schemeClr val="tx1">
                    <a:alpha val="70000"/>
                  </a:schemeClr>
                </a:solidFill>
                <a:latin typeface="Montserrat" pitchFamily="2" charset="77"/>
              </a:rPr>
              <a:t>Conozcámonos</a:t>
            </a:r>
            <a:r>
              <a:rPr lang="en-US" sz="2000" dirty="0">
                <a:solidFill>
                  <a:schemeClr val="tx1">
                    <a:alpha val="70000"/>
                  </a:schemeClr>
                </a:solidFill>
                <a:latin typeface="Montserrat" pitchFamily="2" charset="77"/>
              </a:rPr>
              <a:t> un poco </a:t>
            </a:r>
            <a:r>
              <a:rPr lang="en-US" sz="2000" dirty="0" err="1">
                <a:solidFill>
                  <a:schemeClr val="tx1">
                    <a:alpha val="70000"/>
                  </a:schemeClr>
                </a:solidFill>
                <a:latin typeface="Montserrat" pitchFamily="2" charset="77"/>
              </a:rPr>
              <a:t>mejor</a:t>
            </a:r>
            <a:endParaRPr lang="en-US" sz="2000" dirty="0">
              <a:solidFill>
                <a:schemeClr val="tx1">
                  <a:alpha val="70000"/>
                </a:schemeClr>
              </a:solidFill>
              <a:latin typeface="Montserrat" pitchFamily="2" charset="77"/>
            </a:endParaRPr>
          </a:p>
        </p:txBody>
      </p:sp>
      <p:sp>
        <p:nvSpPr>
          <p:cNvPr id="5" name="TextBox 9">
            <a:extLst>
              <a:ext uri="{FF2B5EF4-FFF2-40B4-BE49-F238E27FC236}">
                <a16:creationId xmlns:a16="http://schemas.microsoft.com/office/drawing/2014/main" id="{BAB92A41-DC67-31E1-9E38-3524BFEEB403}"/>
              </a:ext>
            </a:extLst>
          </p:cNvPr>
          <p:cNvSpPr txBox="1"/>
          <p:nvPr/>
        </p:nvSpPr>
        <p:spPr>
          <a:xfrm>
            <a:off x="5189546" y="1598936"/>
            <a:ext cx="6200022" cy="2464008"/>
          </a:xfrm>
          <a:prstGeom prst="rect">
            <a:avLst/>
          </a:prstGeom>
          <a:noFill/>
        </p:spPr>
        <p:txBody>
          <a:bodyPr wrap="square" lIns="0" rIns="0" rtlCol="0">
            <a:spAutoFit/>
          </a:bodyPr>
          <a:lstStyle/>
          <a:p>
            <a:pPr marL="342900" indent="-342900">
              <a:lnSpc>
                <a:spcPct val="200000"/>
              </a:lnSpc>
              <a:buFont typeface="Arial" panose="020B0604020202020204" pitchFamily="34" charset="0"/>
              <a:buChar char="•"/>
            </a:pPr>
            <a:r>
              <a:rPr lang="en-US" sz="2000" dirty="0">
                <a:solidFill>
                  <a:schemeClr val="tx1">
                    <a:alpha val="70000"/>
                  </a:schemeClr>
                </a:solidFill>
                <a:latin typeface="Montserrat" pitchFamily="2" charset="77"/>
              </a:rPr>
              <a:t>¿</a:t>
            </a:r>
            <a:r>
              <a:rPr lang="en-US" sz="2000" dirty="0" err="1">
                <a:solidFill>
                  <a:schemeClr val="tx1">
                    <a:alpha val="70000"/>
                  </a:schemeClr>
                </a:solidFill>
                <a:latin typeface="Montserrat" pitchFamily="2" charset="77"/>
              </a:rPr>
              <a:t>Cómo</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te</a:t>
            </a:r>
            <a:r>
              <a:rPr lang="en-US" sz="2000" dirty="0">
                <a:solidFill>
                  <a:schemeClr val="tx1">
                    <a:alpha val="70000"/>
                  </a:schemeClr>
                </a:solidFill>
                <a:latin typeface="Montserrat" pitchFamily="2" charset="77"/>
              </a:rPr>
              <a:t> llamas?</a:t>
            </a:r>
          </a:p>
          <a:p>
            <a:pPr marL="342900" indent="-342900">
              <a:lnSpc>
                <a:spcPct val="200000"/>
              </a:lnSpc>
              <a:buFont typeface="Arial" panose="020B0604020202020204" pitchFamily="34" charset="0"/>
              <a:buChar char="•"/>
            </a:pPr>
            <a:r>
              <a:rPr lang="en-US" sz="2000" dirty="0">
                <a:solidFill>
                  <a:schemeClr val="tx1">
                    <a:alpha val="70000"/>
                  </a:schemeClr>
                </a:solidFill>
                <a:latin typeface="Montserrat" pitchFamily="2" charset="77"/>
              </a:rPr>
              <a:t>¿</a:t>
            </a:r>
            <a:r>
              <a:rPr lang="en-US" sz="2000" dirty="0" err="1">
                <a:solidFill>
                  <a:schemeClr val="tx1">
                    <a:alpha val="70000"/>
                  </a:schemeClr>
                </a:solidFill>
                <a:latin typeface="Montserrat" pitchFamily="2" charset="77"/>
              </a:rPr>
              <a:t>En</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qué</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consiste</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tu</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trabajo</a:t>
            </a:r>
            <a:r>
              <a:rPr lang="en-US" sz="2000" dirty="0">
                <a:solidFill>
                  <a:schemeClr val="tx1">
                    <a:alpha val="70000"/>
                  </a:schemeClr>
                </a:solidFill>
                <a:latin typeface="Montserrat" pitchFamily="2" charset="77"/>
              </a:rPr>
              <a:t>?</a:t>
            </a:r>
          </a:p>
          <a:p>
            <a:pPr marL="342900" indent="-342900">
              <a:lnSpc>
                <a:spcPct val="200000"/>
              </a:lnSpc>
              <a:buFont typeface="Arial" panose="020B0604020202020204" pitchFamily="34" charset="0"/>
              <a:buChar char="•"/>
            </a:pPr>
            <a:r>
              <a:rPr lang="en-US" sz="2000" dirty="0" err="1">
                <a:solidFill>
                  <a:schemeClr val="tx1">
                    <a:alpha val="70000"/>
                  </a:schemeClr>
                </a:solidFill>
                <a:latin typeface="Montserrat" pitchFamily="2" charset="77"/>
              </a:rPr>
              <a:t>Experiencia</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en</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programación</a:t>
            </a:r>
            <a:endParaRPr lang="en-US" sz="2000" dirty="0">
              <a:solidFill>
                <a:schemeClr val="tx1">
                  <a:alpha val="70000"/>
                </a:schemeClr>
              </a:solidFill>
              <a:latin typeface="Montserrat" pitchFamily="2" charset="77"/>
            </a:endParaRPr>
          </a:p>
          <a:p>
            <a:pPr marL="342900" indent="-342900">
              <a:lnSpc>
                <a:spcPct val="200000"/>
              </a:lnSpc>
              <a:buFont typeface="Arial" panose="020B0604020202020204" pitchFamily="34" charset="0"/>
              <a:buChar char="•"/>
            </a:pPr>
            <a:r>
              <a:rPr lang="en-US" sz="2000" dirty="0" err="1">
                <a:solidFill>
                  <a:schemeClr val="tx1">
                    <a:alpha val="70000"/>
                  </a:schemeClr>
                </a:solidFill>
                <a:latin typeface="Montserrat" pitchFamily="2" charset="77"/>
              </a:rPr>
              <a:t>Experiencia</a:t>
            </a:r>
            <a:r>
              <a:rPr lang="en-US" sz="2000" dirty="0">
                <a:solidFill>
                  <a:schemeClr val="tx1">
                    <a:alpha val="70000"/>
                  </a:schemeClr>
                </a:solidFill>
                <a:latin typeface="Montserrat" pitchFamily="2" charset="77"/>
              </a:rPr>
              <a:t> con .NET</a:t>
            </a:r>
          </a:p>
        </p:txBody>
      </p:sp>
    </p:spTree>
    <p:extLst>
      <p:ext uri="{BB962C8B-B14F-4D97-AF65-F5344CB8AC3E}">
        <p14:creationId xmlns:p14="http://schemas.microsoft.com/office/powerpoint/2010/main" val="711953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6D3C96-4D71-C148-8956-8D20E6B08808}"/>
              </a:ext>
            </a:extLst>
          </p:cNvPr>
          <p:cNvSpPr>
            <a:spLocks noGrp="1"/>
          </p:cNvSpPr>
          <p:nvPr>
            <p:ph type="body" sz="quarter" idx="14"/>
          </p:nvPr>
        </p:nvSpPr>
        <p:spPr>
          <a:xfrm>
            <a:off x="7086600" y="2753468"/>
            <a:ext cx="4259424" cy="659327"/>
          </a:xfrm>
        </p:spPr>
        <p:txBody>
          <a:bodyPr/>
          <a:lstStyle/>
          <a:p>
            <a:pPr>
              <a:lnSpc>
                <a:spcPct val="150000"/>
              </a:lnSpc>
            </a:pPr>
            <a:r>
              <a:rPr lang="es-ES" dirty="0"/>
              <a:t>Introducción a .NET</a:t>
            </a:r>
          </a:p>
          <a:p>
            <a:pPr>
              <a:lnSpc>
                <a:spcPct val="150000"/>
              </a:lnSpc>
            </a:pPr>
            <a:r>
              <a:rPr lang="es-ES" dirty="0"/>
              <a:t>Fundamentos y características nuevas de C#</a:t>
            </a:r>
          </a:p>
          <a:p>
            <a:pPr>
              <a:lnSpc>
                <a:spcPct val="150000"/>
              </a:lnSpc>
            </a:pPr>
            <a:endParaRPr lang="es-ES" dirty="0"/>
          </a:p>
          <a:p>
            <a:endParaRPr lang="es-ES" dirty="0"/>
          </a:p>
        </p:txBody>
      </p:sp>
      <p:sp>
        <p:nvSpPr>
          <p:cNvPr id="19" name="Text Placeholder 18">
            <a:extLst>
              <a:ext uri="{FF2B5EF4-FFF2-40B4-BE49-F238E27FC236}">
                <a16:creationId xmlns:a16="http://schemas.microsoft.com/office/drawing/2014/main" id="{142F8B5B-C0D2-3B44-B363-4C62050EB76C}"/>
              </a:ext>
            </a:extLst>
          </p:cNvPr>
          <p:cNvSpPr>
            <a:spLocks noGrp="1"/>
          </p:cNvSpPr>
          <p:nvPr>
            <p:ph type="body" sz="quarter" idx="16"/>
          </p:nvPr>
        </p:nvSpPr>
        <p:spPr/>
        <p:txBody>
          <a:bodyPr/>
          <a:lstStyle/>
          <a:p>
            <a:r>
              <a:rPr lang="es-ES"/>
              <a:t>Lunes</a:t>
            </a:r>
          </a:p>
        </p:txBody>
      </p:sp>
      <p:sp>
        <p:nvSpPr>
          <p:cNvPr id="22" name="Text Placeholder 21">
            <a:extLst>
              <a:ext uri="{FF2B5EF4-FFF2-40B4-BE49-F238E27FC236}">
                <a16:creationId xmlns:a16="http://schemas.microsoft.com/office/drawing/2014/main" id="{AAB19DD9-A770-5442-9C10-28B1E2FE0F52}"/>
              </a:ext>
            </a:extLst>
          </p:cNvPr>
          <p:cNvSpPr>
            <a:spLocks noGrp="1"/>
          </p:cNvSpPr>
          <p:nvPr>
            <p:ph type="body" sz="quarter" idx="19"/>
          </p:nvPr>
        </p:nvSpPr>
        <p:spPr>
          <a:xfrm>
            <a:off x="5750171" y="3663979"/>
            <a:ext cx="1079500" cy="296256"/>
          </a:xfrm>
        </p:spPr>
        <p:txBody>
          <a:bodyPr/>
          <a:lstStyle/>
          <a:p>
            <a:r>
              <a:rPr lang="es-ES"/>
              <a:t>Martes</a:t>
            </a:r>
          </a:p>
        </p:txBody>
      </p:sp>
      <p:sp>
        <p:nvSpPr>
          <p:cNvPr id="25" name="Text Placeholder 24">
            <a:extLst>
              <a:ext uri="{FF2B5EF4-FFF2-40B4-BE49-F238E27FC236}">
                <a16:creationId xmlns:a16="http://schemas.microsoft.com/office/drawing/2014/main" id="{467B5BDB-80A2-8744-A653-00B6E39E351A}"/>
              </a:ext>
            </a:extLst>
          </p:cNvPr>
          <p:cNvSpPr>
            <a:spLocks noGrp="1"/>
          </p:cNvSpPr>
          <p:nvPr>
            <p:ph type="body" sz="quarter" idx="22"/>
          </p:nvPr>
        </p:nvSpPr>
        <p:spPr>
          <a:xfrm>
            <a:off x="5750171" y="4430192"/>
            <a:ext cx="1079500" cy="296256"/>
          </a:xfrm>
        </p:spPr>
        <p:txBody>
          <a:bodyPr/>
          <a:lstStyle/>
          <a:p>
            <a:r>
              <a:rPr lang="es-ES"/>
              <a:t>Miércoles</a:t>
            </a:r>
          </a:p>
        </p:txBody>
      </p:sp>
      <p:sp>
        <p:nvSpPr>
          <p:cNvPr id="28" name="Text Placeholder 27">
            <a:extLst>
              <a:ext uri="{FF2B5EF4-FFF2-40B4-BE49-F238E27FC236}">
                <a16:creationId xmlns:a16="http://schemas.microsoft.com/office/drawing/2014/main" id="{6052D8DA-F6FD-F743-911F-FC5520A4031C}"/>
              </a:ext>
            </a:extLst>
          </p:cNvPr>
          <p:cNvSpPr>
            <a:spLocks noGrp="1"/>
          </p:cNvSpPr>
          <p:nvPr>
            <p:ph type="body" sz="quarter" idx="25"/>
          </p:nvPr>
        </p:nvSpPr>
        <p:spPr>
          <a:xfrm>
            <a:off x="5750171" y="5195844"/>
            <a:ext cx="1079500" cy="296256"/>
          </a:xfrm>
        </p:spPr>
        <p:txBody>
          <a:bodyPr/>
          <a:lstStyle/>
          <a:p>
            <a:r>
              <a:rPr lang="es-ES"/>
              <a:t>Jueves</a:t>
            </a:r>
          </a:p>
        </p:txBody>
      </p:sp>
      <p:sp>
        <p:nvSpPr>
          <p:cNvPr id="2" name="Text Placeholder 27">
            <a:extLst>
              <a:ext uri="{FF2B5EF4-FFF2-40B4-BE49-F238E27FC236}">
                <a16:creationId xmlns:a16="http://schemas.microsoft.com/office/drawing/2014/main" id="{5602214E-EC53-9835-1251-6549898D1C9B}"/>
              </a:ext>
            </a:extLst>
          </p:cNvPr>
          <p:cNvSpPr txBox="1">
            <a:spLocks/>
          </p:cNvSpPr>
          <p:nvPr/>
        </p:nvSpPr>
        <p:spPr>
          <a:xfrm>
            <a:off x="5750171" y="5962137"/>
            <a:ext cx="1079500"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1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Viernes</a:t>
            </a:r>
          </a:p>
        </p:txBody>
      </p:sp>
      <p:sp>
        <p:nvSpPr>
          <p:cNvPr id="3" name="Text Placeholder 16">
            <a:extLst>
              <a:ext uri="{FF2B5EF4-FFF2-40B4-BE49-F238E27FC236}">
                <a16:creationId xmlns:a16="http://schemas.microsoft.com/office/drawing/2014/main" id="{C698841C-0267-2C5D-20A1-421F3A502F39}"/>
              </a:ext>
            </a:extLst>
          </p:cNvPr>
          <p:cNvSpPr txBox="1">
            <a:spLocks/>
          </p:cNvSpPr>
          <p:nvPr/>
        </p:nvSpPr>
        <p:spPr>
          <a:xfrm>
            <a:off x="7085158" y="3524094"/>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Introducción a HTTP API REST</a:t>
            </a:r>
          </a:p>
          <a:p>
            <a:endParaRPr lang="es-ES" dirty="0"/>
          </a:p>
        </p:txBody>
      </p:sp>
      <p:sp>
        <p:nvSpPr>
          <p:cNvPr id="4" name="Text Placeholder 16">
            <a:extLst>
              <a:ext uri="{FF2B5EF4-FFF2-40B4-BE49-F238E27FC236}">
                <a16:creationId xmlns:a16="http://schemas.microsoft.com/office/drawing/2014/main" id="{74A33A53-900F-2534-619E-356E9C1B6F75}"/>
              </a:ext>
            </a:extLst>
          </p:cNvPr>
          <p:cNvSpPr txBox="1">
            <a:spLocks/>
          </p:cNvSpPr>
          <p:nvPr/>
        </p:nvSpPr>
        <p:spPr>
          <a:xfrm>
            <a:off x="7085158" y="4294720"/>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Fundamentos de ASP.NET Core y ASP.NET Core MVC</a:t>
            </a:r>
          </a:p>
        </p:txBody>
      </p:sp>
      <p:sp>
        <p:nvSpPr>
          <p:cNvPr id="5" name="Text Placeholder 16">
            <a:extLst>
              <a:ext uri="{FF2B5EF4-FFF2-40B4-BE49-F238E27FC236}">
                <a16:creationId xmlns:a16="http://schemas.microsoft.com/office/drawing/2014/main" id="{EEBFC338-9DA7-FCF2-3D55-513CB327A995}"/>
              </a:ext>
            </a:extLst>
          </p:cNvPr>
          <p:cNvSpPr txBox="1">
            <a:spLocks/>
          </p:cNvSpPr>
          <p:nvPr/>
        </p:nvSpPr>
        <p:spPr>
          <a:xfrm>
            <a:off x="7085158" y="5065346"/>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Acceso a datos con EF Core y </a:t>
            </a:r>
            <a:r>
              <a:rPr lang="es-ES" dirty="0" err="1"/>
              <a:t>Dapper</a:t>
            </a:r>
            <a:endParaRPr lang="es-ES" dirty="0"/>
          </a:p>
        </p:txBody>
      </p:sp>
      <p:sp>
        <p:nvSpPr>
          <p:cNvPr id="6" name="Text Placeholder 16">
            <a:extLst>
              <a:ext uri="{FF2B5EF4-FFF2-40B4-BE49-F238E27FC236}">
                <a16:creationId xmlns:a16="http://schemas.microsoft.com/office/drawing/2014/main" id="{6822B1DB-C612-C687-D9A9-8B582CDD1CCB}"/>
              </a:ext>
            </a:extLst>
          </p:cNvPr>
          <p:cNvSpPr txBox="1">
            <a:spLocks/>
          </p:cNvSpPr>
          <p:nvPr/>
        </p:nvSpPr>
        <p:spPr>
          <a:xfrm>
            <a:off x="7085158" y="5835972"/>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Arquitectura de proyecto</a:t>
            </a:r>
          </a:p>
          <a:p>
            <a:pPr>
              <a:lnSpc>
                <a:spcPct val="150000"/>
              </a:lnSpc>
            </a:pPr>
            <a:r>
              <a:rPr lang="es-ES" dirty="0"/>
              <a:t>Pruebas unitarias y de integración</a:t>
            </a:r>
          </a:p>
        </p:txBody>
      </p:sp>
    </p:spTree>
    <p:extLst>
      <p:ext uri="{BB962C8B-B14F-4D97-AF65-F5344CB8AC3E}">
        <p14:creationId xmlns:p14="http://schemas.microsoft.com/office/powerpoint/2010/main" val="24657911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2.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4214</TotalTime>
  <Words>354</Words>
  <Application>Microsoft Office PowerPoint</Application>
  <PresentationFormat>Panorámica</PresentationFormat>
  <Paragraphs>64</Paragraphs>
  <Slides>23</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23</vt:i4>
      </vt:variant>
    </vt:vector>
  </HeadingPairs>
  <TitlesOfParts>
    <vt:vector size="40" baseType="lpstr">
      <vt:lpstr>Montserrat Bold</vt:lpstr>
      <vt:lpstr>Graphik</vt:lpstr>
      <vt:lpstr>Montserrat ExtraBold</vt:lpstr>
      <vt:lpstr>Montserrat SemiBold</vt:lpstr>
      <vt:lpstr>Montserrat</vt:lpstr>
      <vt:lpstr>Open Sans Light</vt:lpstr>
      <vt:lpstr>Montserrat Medium</vt:lpstr>
      <vt:lpstr>Arial</vt:lpstr>
      <vt:lpstr>Montserrat Light</vt:lpstr>
      <vt:lpstr>Calibri</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¡Hola!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32</cp:revision>
  <dcterms:created xsi:type="dcterms:W3CDTF">2018-02-28T02:57:44Z</dcterms:created>
  <dcterms:modified xsi:type="dcterms:W3CDTF">2022-11-11T13:02:19Z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